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258" r:id="rId4"/>
    <p:sldId id="30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CFF33"/>
    <a:srgbClr val="99FF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52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re. Contenu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AE0E47F7-2B27-4F71-9B4F-D3D41D58F465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97D18-6318-408A-93A6-2302C1B30707}" type="datetimeFigureOut">
              <a:rPr lang="fr-FR" smtClean="0"/>
              <a:pPr/>
              <a:t>20/10/2015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81B68-A44F-40E8-9765-746D4CF0E0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youssef002010.unblog.fr/page/26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hyperlink" Target="http://www.google.dz/url?sa=i&amp;rct=j&amp;q=&amp;esrc=s&amp;source=images&amp;cd=&amp;cad=rja&amp;docid=b5o-12G9TnF_gM&amp;tbnid=-hZs8Vy1eDizaM:&amp;ved=0CAUQjRw&amp;url=http://users.unimi.it/parassit/immagini.htm&amp;ei=W3CSUo7IKsKNtAbkm4CoAQ&amp;bvm=bv.56988011,d.bGE&amp;psig=AFQjCNFuHQdAf7pclZsXyMq--AxHJA1M4A&amp;ust=1385414797001145" TargetMode="Externa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94" Type="http://schemas.openxmlformats.org/officeDocument/2006/relationships/image" Target="../media/image21.png"/><Relationship Id="rId293" Type="http://schemas.microsoft.com/office/2007/relationships/hdphoto" Target="../../word/media/hdphoto2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7554" y="500042"/>
            <a:ext cx="164711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fr-FR" dirty="0" smtClean="0"/>
              <a:t>REGNE ANIMAL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428728" y="857232"/>
            <a:ext cx="140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SOUS-REGNE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5852" y="1142984"/>
            <a:ext cx="1611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PROTOZOAIRES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436096" y="764704"/>
            <a:ext cx="1643074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SOUS-REGNE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6380" y="1071546"/>
            <a:ext cx="1507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METAZOAIRES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000628" y="1285860"/>
            <a:ext cx="243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Animaux pluricellulaires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7224" y="1357298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</a:rPr>
              <a:t>Animaux unicellulaires</a:t>
            </a:r>
            <a:endParaRPr lang="fr-FR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8662" y="1785926"/>
            <a:ext cx="2500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SARCOMASTIGOPHORA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APICOMPLEXA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CILIOPHORA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MYXOZOA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3306" y="1857364"/>
            <a:ext cx="1991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TRIPLOBLASTIQUES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12" y="1857364"/>
            <a:ext cx="1897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DIPLOBLASTIQUES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9388" y="2285992"/>
            <a:ext cx="157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SPONGIAIRES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CNIDAIRES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CTENAIRES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298" y="3000372"/>
            <a:ext cx="145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COELOMATES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32040" y="2996952"/>
            <a:ext cx="158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ACOELOMATES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4942" y="3357562"/>
            <a:ext cx="2214562" cy="1200329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ROTIFERES</a:t>
            </a:r>
          </a:p>
          <a:p>
            <a:r>
              <a:rPr lang="fr-FR" b="1" dirty="0" smtClean="0">
                <a:solidFill>
                  <a:srgbClr val="00B0F0"/>
                </a:solidFill>
              </a:rPr>
              <a:t>PLATHELMINTHES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NEMERTIENS</a:t>
            </a:r>
          </a:p>
          <a:p>
            <a:r>
              <a:rPr lang="fr-FR" b="1" dirty="0" smtClean="0">
                <a:solidFill>
                  <a:srgbClr val="00B0F0"/>
                </a:solidFill>
              </a:rPr>
              <a:t>NEMATHELMINTHES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5786" y="3500438"/>
            <a:ext cx="207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DEUTEROSTOMIENS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43240" y="3500438"/>
            <a:ext cx="1814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PROTOSTOMIENS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14744" y="4357694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HYPONEURIENS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29058" y="4786322"/>
            <a:ext cx="2000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B0F0"/>
                </a:solidFill>
              </a:rPr>
              <a:t>ANNELIDES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MOLLUSQUES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ARTHROPODES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14480" y="435769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EPITHELIONEURIEN</a:t>
            </a:r>
            <a:r>
              <a:rPr lang="fr-FR" dirty="0" smtClean="0"/>
              <a:t>S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214282" y="4286256"/>
            <a:ext cx="1431802" cy="3693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EPINEURIENS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786322"/>
            <a:ext cx="1714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PROCORDES</a:t>
            </a:r>
          </a:p>
          <a:p>
            <a:r>
              <a:rPr lang="fr-FR" dirty="0" smtClean="0"/>
              <a:t>CRANIATES  OU </a:t>
            </a:r>
          </a:p>
          <a:p>
            <a:r>
              <a:rPr lang="fr-FR" dirty="0" smtClean="0"/>
              <a:t>VERTEBRES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1857356" y="4786322"/>
            <a:ext cx="2000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 ECHINODERMES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 STOMOCHORDES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  POGONOPHORES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8066" name="Connecteur droit avec flèche 290"/>
          <p:cNvCxnSpPr>
            <a:cxnSpLocks noChangeShapeType="1"/>
            <a:stCxn id="2" idx="1"/>
          </p:cNvCxnSpPr>
          <p:nvPr/>
        </p:nvCxnSpPr>
        <p:spPr bwMode="auto">
          <a:xfrm rot="10800000" flipV="1">
            <a:off x="2143108" y="684708"/>
            <a:ext cx="1214446" cy="20586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88067" name="Connecteur droit avec flèche 290"/>
          <p:cNvCxnSpPr>
            <a:cxnSpLocks noChangeShapeType="1"/>
          </p:cNvCxnSpPr>
          <p:nvPr/>
        </p:nvCxnSpPr>
        <p:spPr bwMode="auto">
          <a:xfrm rot="5400000">
            <a:off x="3321835" y="2250273"/>
            <a:ext cx="785818" cy="71438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88068" name="Connecteur droit avec flèche 293"/>
          <p:cNvCxnSpPr>
            <a:cxnSpLocks noChangeShapeType="1"/>
            <a:stCxn id="2" idx="3"/>
          </p:cNvCxnSpPr>
          <p:nvPr/>
        </p:nvCxnSpPr>
        <p:spPr bwMode="auto">
          <a:xfrm>
            <a:off x="5004672" y="684708"/>
            <a:ext cx="359416" cy="29602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2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5000628" y="1571612"/>
            <a:ext cx="642942" cy="35719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4" name="Connecteur droit avec flèche 293"/>
          <p:cNvCxnSpPr>
            <a:cxnSpLocks noChangeShapeType="1"/>
          </p:cNvCxnSpPr>
          <p:nvPr/>
        </p:nvCxnSpPr>
        <p:spPr bwMode="auto">
          <a:xfrm>
            <a:off x="6286512" y="1643050"/>
            <a:ext cx="710336" cy="24396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5" name="Connecteur droit avec flèche 293"/>
          <p:cNvCxnSpPr>
            <a:cxnSpLocks noChangeShapeType="1"/>
          </p:cNvCxnSpPr>
          <p:nvPr/>
        </p:nvCxnSpPr>
        <p:spPr bwMode="auto">
          <a:xfrm rot="16200000" flipH="1">
            <a:off x="4643438" y="2285992"/>
            <a:ext cx="857256" cy="71438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7" name="Connecteur droit avec flèche 293"/>
          <p:cNvCxnSpPr>
            <a:cxnSpLocks noChangeShapeType="1"/>
          </p:cNvCxnSpPr>
          <p:nvPr/>
        </p:nvCxnSpPr>
        <p:spPr bwMode="auto">
          <a:xfrm>
            <a:off x="3357554" y="3357562"/>
            <a:ext cx="285752" cy="21431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9" name="Connecteur droit avec flèche 290"/>
          <p:cNvCxnSpPr>
            <a:cxnSpLocks noChangeShapeType="1"/>
          </p:cNvCxnSpPr>
          <p:nvPr/>
        </p:nvCxnSpPr>
        <p:spPr bwMode="auto">
          <a:xfrm flipH="1">
            <a:off x="2267744" y="3357562"/>
            <a:ext cx="375430" cy="21545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4" name="Connecteur droit avec flèche 293"/>
          <p:cNvCxnSpPr>
            <a:cxnSpLocks noChangeShapeType="1"/>
          </p:cNvCxnSpPr>
          <p:nvPr/>
        </p:nvCxnSpPr>
        <p:spPr bwMode="auto">
          <a:xfrm rot="5400000">
            <a:off x="3678231" y="4107661"/>
            <a:ext cx="500860" cy="79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9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857224" y="3857628"/>
            <a:ext cx="642942" cy="500066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52" name="Connecteur droit avec flèche 293"/>
          <p:cNvCxnSpPr>
            <a:cxnSpLocks noChangeShapeType="1"/>
          </p:cNvCxnSpPr>
          <p:nvPr/>
        </p:nvCxnSpPr>
        <p:spPr bwMode="auto">
          <a:xfrm rot="16200000" flipH="1">
            <a:off x="2071670" y="3786190"/>
            <a:ext cx="571504" cy="57150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6" name="Connecteur droit avec flèche 290"/>
          <p:cNvCxnSpPr>
            <a:cxnSpLocks noChangeShapeType="1"/>
            <a:endCxn id="9" idx="0"/>
          </p:cNvCxnSpPr>
          <p:nvPr/>
        </p:nvCxnSpPr>
        <p:spPr bwMode="auto">
          <a:xfrm rot="16200000" flipH="1">
            <a:off x="2018885" y="1625984"/>
            <a:ext cx="213520" cy="106364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38" name="Rectangle à coins arrondis 37"/>
          <p:cNvSpPr/>
          <p:nvPr/>
        </p:nvSpPr>
        <p:spPr>
          <a:xfrm>
            <a:off x="3214678" y="428604"/>
            <a:ext cx="1857388" cy="428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>
          <a:xfrm>
            <a:off x="1285852" y="857232"/>
            <a:ext cx="1643074" cy="35719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/>
          <p:cNvCxnSpPr/>
          <p:nvPr/>
        </p:nvCxnSpPr>
        <p:spPr>
          <a:xfrm rot="5400000">
            <a:off x="6858016" y="2214554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5429256" y="3286124"/>
            <a:ext cx="214314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0" y="4286256"/>
            <a:ext cx="1643042" cy="428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1785918" y="4357694"/>
            <a:ext cx="1785950" cy="35719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3643306" y="4286256"/>
            <a:ext cx="1571636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0" y="4797152"/>
            <a:ext cx="1822554" cy="9286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1979712" y="4797152"/>
            <a:ext cx="1857958" cy="928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3929058" y="4786322"/>
            <a:ext cx="1857388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H="1" flipV="1">
            <a:off x="7020272" y="3789040"/>
            <a:ext cx="432048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 flipV="1">
            <a:off x="6876256" y="4437112"/>
            <a:ext cx="576064" cy="7920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H="1" flipV="1">
            <a:off x="5076056" y="4941168"/>
            <a:ext cx="2376264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7452320" y="5229200"/>
            <a:ext cx="1152128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VERS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648"/>
            <a:ext cx="7488832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205825" name="Rectangle 1"/>
          <p:cNvSpPr>
            <a:spLocks noChangeArrowheads="1"/>
          </p:cNvSpPr>
          <p:nvPr/>
        </p:nvSpPr>
        <p:spPr bwMode="auto">
          <a:xfrm>
            <a:off x="1475656" y="5661248"/>
            <a:ext cx="66676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Morphologie générale d’un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Monogène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179512" y="3976"/>
            <a:ext cx="8677628" cy="65556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Classe des </a:t>
            </a:r>
            <a:r>
              <a:rPr kumimoji="0" lang="fr-FR" sz="36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Trématodes</a:t>
            </a:r>
            <a:endParaRPr kumimoji="0" lang="fr-FR" sz="32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Sous classe des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Digéniens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Endoparasites, 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parasitaire à développement indirect =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hétéroxènes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(plusieurs 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hôtes), 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multiplication asexuée intense à l’état larvaire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 </a:t>
            </a:r>
            <a:r>
              <a:rPr lang="fr-FR" sz="2400" b="1" dirty="0" err="1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digènes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Reproduction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sexuée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fr-FR" sz="24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fr-FR" sz="24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arasites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vertébrés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à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âge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adulte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de fixation 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lang="fr-FR" sz="32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2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ventouses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orale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(antérieure) +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ventrale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(médiane) =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acétabulum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Fasciola</a:t>
            </a:r>
            <a:r>
              <a:rPr kumimoji="0" lang="fr-FR" sz="28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hepatica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 : grande douve du foie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251520" y="89915"/>
            <a:ext cx="8678198" cy="66787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Classe des </a:t>
            </a: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Cestodes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</a:t>
            </a:r>
            <a:r>
              <a:rPr kumimoji="0" lang="fr-FR" sz="2800" b="1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rubané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segmenté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(anneaux = proglottis),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Corps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formé 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 parties 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</a:p>
          <a:p>
            <a:pPr marL="1079500" marR="0" lvl="0" indent="-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scolex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</a:p>
          <a:p>
            <a:pPr marL="1079500" marR="0" lvl="0" indent="-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cou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(zone de croissance),</a:t>
            </a:r>
          </a:p>
          <a:p>
            <a:pPr marL="1079500" marR="0" lvl="0" indent="-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strobile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Endoparasites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hétéroxènes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9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ordres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le plus important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fr-FR" sz="3600" b="1" dirty="0" err="1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Cyclophyllidiens</a:t>
            </a:r>
            <a:endParaRPr lang="fr-FR" sz="2800" b="1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2627784" y="4797152"/>
            <a:ext cx="3816424" cy="1430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338554"/>
            <a:ext cx="9144000" cy="58785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Ordre :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Cyclophyllidiens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 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Scolex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formé de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quatre ventouses ovoïde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avec ou sans crochets.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Famille 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desTéniidés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 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L’hôte intermédiaire 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Vertébré.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Deux cycles parasitaires se distinguent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1. Cycle parasitaire sans multiplication asexuée de la larve.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Taenia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saginata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(ver solitaire) responsable de « téniasis », maladies dues à un Cestode adulte : Parasite hétéroxène avec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embryon hexacanthe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(hexa :6 ; acanthe 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épine, crochet)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 larve cysticerque.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3140968"/>
            <a:ext cx="5072066" cy="785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lum bright="-20000" contrast="40000"/>
            <a:extLst>
              <a:ext uri="{BEBA8EAE-BF5A-486C-A8C5-ECC9F3942E4B}">
                <a14:imgProps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>
                  <a14:imgLayer r:embed="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14348" y="785794"/>
            <a:ext cx="7786742" cy="50720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399610" y="6165304"/>
            <a:ext cx="6759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FF00"/>
                </a:solidFill>
              </a:rPr>
              <a:t>Cycle de développement du </a:t>
            </a:r>
            <a:r>
              <a:rPr lang="fr-FR" sz="2800" b="1" i="1" dirty="0" err="1" smtClean="0">
                <a:solidFill>
                  <a:srgbClr val="FFFF00"/>
                </a:solidFill>
              </a:rPr>
              <a:t>Taenia</a:t>
            </a:r>
            <a:r>
              <a:rPr lang="fr-FR" sz="2800" b="1" i="1" dirty="0" smtClean="0">
                <a:solidFill>
                  <a:srgbClr val="FFFF00"/>
                </a:solidFill>
              </a:rPr>
              <a:t> </a:t>
            </a:r>
            <a:r>
              <a:rPr lang="fr-FR" sz="2800" b="1" i="1" dirty="0" err="1" smtClean="0">
                <a:solidFill>
                  <a:srgbClr val="FFFF00"/>
                </a:solidFill>
              </a:rPr>
              <a:t>saginata</a:t>
            </a:r>
            <a:endParaRPr lang="fr-FR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6" y="928670"/>
            <a:ext cx="48101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03648" y="5229200"/>
            <a:ext cx="2214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err="1" smtClean="0">
                <a:solidFill>
                  <a:srgbClr val="FFFF00"/>
                </a:solidFill>
              </a:rPr>
              <a:t>Taenia</a:t>
            </a:r>
            <a:r>
              <a:rPr lang="fr-FR" sz="2800" b="1" i="1" dirty="0" smtClean="0">
                <a:solidFill>
                  <a:srgbClr val="FFFF00"/>
                </a:solidFill>
              </a:rPr>
              <a:t> </a:t>
            </a:r>
            <a:r>
              <a:rPr lang="fr-FR" sz="2800" b="1" i="1" dirty="0" err="1" smtClean="0">
                <a:solidFill>
                  <a:srgbClr val="FFFF00"/>
                </a:solidFill>
              </a:rPr>
              <a:t>solium</a:t>
            </a:r>
            <a:endParaRPr lang="fr-FR" sz="2800" b="1" i="1" dirty="0" smtClean="0">
              <a:solidFill>
                <a:srgbClr val="FFFF00"/>
              </a:solidFill>
            </a:endParaRPr>
          </a:p>
          <a:p>
            <a:r>
              <a:rPr lang="fr-FR" sz="2800" b="1" i="1" dirty="0" smtClean="0">
                <a:solidFill>
                  <a:srgbClr val="FFFF00"/>
                </a:solidFill>
              </a:rPr>
              <a:t>(ténia armé)</a:t>
            </a:r>
            <a:endParaRPr lang="fr-FR" sz="2800" b="1" i="1" dirty="0">
              <a:solidFill>
                <a:srgbClr val="FFFF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24128" y="5229200"/>
            <a:ext cx="2714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i="1" dirty="0" err="1" smtClean="0">
                <a:solidFill>
                  <a:srgbClr val="FFFF00"/>
                </a:solidFill>
              </a:rPr>
              <a:t>Taenia</a:t>
            </a:r>
            <a:r>
              <a:rPr lang="fr-FR" sz="2800" b="1" i="1" dirty="0" smtClean="0">
                <a:solidFill>
                  <a:srgbClr val="FFFF00"/>
                </a:solidFill>
              </a:rPr>
              <a:t> </a:t>
            </a:r>
            <a:r>
              <a:rPr lang="fr-FR" sz="2800" b="1" i="1" dirty="0" err="1" smtClean="0">
                <a:solidFill>
                  <a:srgbClr val="FFFF00"/>
                </a:solidFill>
              </a:rPr>
              <a:t>saginata</a:t>
            </a:r>
            <a:endParaRPr lang="fr-FR" sz="2800" b="1" i="1" dirty="0" smtClean="0">
              <a:solidFill>
                <a:srgbClr val="FFFF00"/>
              </a:solidFill>
            </a:endParaRPr>
          </a:p>
          <a:p>
            <a:r>
              <a:rPr lang="fr-FR" sz="2800" b="1" i="1" dirty="0" smtClean="0">
                <a:solidFill>
                  <a:srgbClr val="FFFF00"/>
                </a:solidFill>
              </a:rPr>
              <a:t>(ténia inerme)</a:t>
            </a:r>
            <a:endParaRPr lang="fr-FR" sz="28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931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500174"/>
            <a:ext cx="535785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93347"/>
            <a:ext cx="8640960" cy="656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663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0" y="0"/>
            <a:ext cx="9144000" cy="34163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2.Cycle parasitaire avec multiplication asexuée de la larve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Echinococcus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granulosus</a:t>
            </a:r>
            <a:r>
              <a:rPr kumimoji="0" lang="fr-FR" sz="2400" b="0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ténia échinocoque</a:t>
            </a:r>
            <a:r>
              <a:rPr kumimoji="0" lang="fr-FR" sz="2400" b="0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),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responsable de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« l’échinococcose hydatique » ou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kyste hydatique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maladie due à la larve.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6" descr="http://www.ksu.edu/parasitology/625tutorials/FIGechinococcus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38" y="3500438"/>
            <a:ext cx="1743075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3635896" y="4071942"/>
            <a:ext cx="2293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Scolex avec rostre+ crochets</a:t>
            </a:r>
            <a:endParaRPr lang="fr-FR" sz="2400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5220072" y="3861048"/>
            <a:ext cx="1656184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0"/>
            <a:ext cx="8572560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1562578" y="6041429"/>
            <a:ext cx="52902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d’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Echinoccocus</a:t>
            </a:r>
            <a:r>
              <a:rPr kumimoji="0" lang="fr-FR" sz="28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granulosus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69" name="Rectangle 1"/>
          <p:cNvSpPr>
            <a:spLocks noChangeArrowheads="1"/>
          </p:cNvSpPr>
          <p:nvPr/>
        </p:nvSpPr>
        <p:spPr bwMode="auto">
          <a:xfrm>
            <a:off x="357158" y="214290"/>
            <a:ext cx="8358214" cy="627864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lgerian" pitchFamily="82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LES METAZOAIRES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TRIPLOBLASTIQUES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Ac</a:t>
            </a: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Calibri" pitchFamily="34" charset="0"/>
                <a:cs typeface="Times New Roman" pitchFamily="18" charset="0"/>
              </a:rPr>
              <a:t>œ</a:t>
            </a: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lomates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4800" b="1" dirty="0" smtClean="0">
                <a:solidFill>
                  <a:srgbClr val="FFFF00"/>
                </a:solidFill>
                <a:latin typeface="Algerian" pitchFamily="82" charset="0"/>
                <a:cs typeface="Times New Roman" pitchFamily="18" charset="0"/>
              </a:rPr>
              <a:t>et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4800" b="1" dirty="0" smtClean="0">
                <a:solidFill>
                  <a:srgbClr val="FFFF00"/>
                </a:solidFill>
                <a:latin typeface="Algerian" pitchFamily="82" charset="0"/>
                <a:ea typeface="Calibri" pitchFamily="34" charset="0"/>
                <a:cs typeface="Times New Roman" pitchFamily="18" charset="0"/>
              </a:rPr>
              <a:t>Cœ</a:t>
            </a:r>
            <a:r>
              <a:rPr lang="fr-FR" sz="4800" b="1" dirty="0" smtClean="0">
                <a:solidFill>
                  <a:srgbClr val="FFFF00"/>
                </a:solidFill>
                <a:latin typeface="Algerian" pitchFamily="82" charset="0"/>
                <a:ea typeface="Times New Roman" pitchFamily="18" charset="0"/>
                <a:cs typeface="Times New Roman" pitchFamily="18" charset="0"/>
              </a:rPr>
              <a:t>lomates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128401" y="6000768"/>
            <a:ext cx="5290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d’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Echinoccocus</a:t>
            </a:r>
            <a:r>
              <a:rPr kumimoji="0" lang="fr-FR" sz="28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granulosus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285728"/>
            <a:ext cx="5760720" cy="280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2" descr="https://encrypted-tbn1.gstatic.com/images?q=tbn:ANd9GcTKRndKU-66VzjxehfmCy4IqEah85YKTyfhGkkMkV3QmsJ_717T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4071934" y="3357562"/>
            <a:ext cx="4100820" cy="3071834"/>
          </a:xfrm>
          <a:prstGeom prst="rect">
            <a:avLst/>
          </a:prstGeom>
          <a:noFill/>
        </p:spPr>
      </p:pic>
      <p:pic>
        <p:nvPicPr>
          <p:cNvPr id="51204" name="Picture 4" descr="http://users.unimi.it/parassit/images/echinococcus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085189"/>
            <a:ext cx="2786050" cy="490994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92696"/>
            <a:ext cx="2915817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 dirty="0" smtClean="0"/>
              <a:t>Ténia de 2 à 3 mm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611560" y="148478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adulte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131840" y="407707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kyste</a:t>
            </a:r>
            <a:endParaRPr lang="fr-FR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071546"/>
            <a:ext cx="6215106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2915816" y="5661248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rgbClr val="FFFF00"/>
                </a:solidFill>
              </a:rPr>
              <a:t>Kystes hydatiques</a:t>
            </a:r>
            <a:endParaRPr lang="fr-FR" sz="3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0" y="-1827584"/>
            <a:ext cx="9144000" cy="100642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48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PHYLUM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NEMATHELMINTHES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4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(A SUPPRIMER)</a:t>
            </a:r>
            <a:endParaRPr kumimoji="0" lang="fr-FR" sz="4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48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0" y="181958"/>
            <a:ext cx="9144000" cy="64940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417513" algn="just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endParaRPr lang="fr-FR" sz="2800" b="1" dirty="0" smtClean="0">
              <a:solidFill>
                <a:srgbClr val="FF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indent="417513" algn="just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 classes 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basées sur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aspect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 leur 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tube digestif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30238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30238" algn="l"/>
              </a:tabLst>
            </a:pPr>
            <a:endParaRPr lang="fr-FR" sz="2400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30238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Cl/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Gordiens 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tube digestif atrophié.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30238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630238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indent="2667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30238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Cl/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Nématodes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tube digestif </a:t>
            </a:r>
            <a:r>
              <a:rPr kumimoji="0" lang="fr-FR" sz="24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complet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(classe étudiée ici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: la plus 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représentative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du phylum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</a:pPr>
            <a:endParaRPr lang="fr-FR" sz="2400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184666"/>
            <a:ext cx="9144000" cy="56323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Ordre 1 : </a:t>
            </a:r>
            <a:r>
              <a:rPr kumimoji="0" lang="fr-FR" sz="24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Ascaroїdes</a:t>
            </a:r>
            <a:endParaRPr kumimoji="0" lang="fr-FR" sz="24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Parasites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monoxènes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Homme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Chez le mâle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bourse copulatrice en forme de crosse,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parasitaire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monogénétique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sans stade larvaire libre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Ex1 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Ascaris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lumbricoïdes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Ascaris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: Les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œufs non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embryonnés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achèvent leur développement au sol. Cycle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avec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migration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parasite responsable de l’ascaridiose.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Ex2 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Enterobius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vermicularis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Oxyure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sans migration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; les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œufs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embryonnés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infectieux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dès la ponte (auto-infestation possible).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extLst>
              <a:ext uri="{BEBA8EAE-BF5A-486C-A8C5-ECC9F3942E4B}">
                <a14:imgProps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>
                  <a14:imgLayer r:embed="rId29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8596" y="357166"/>
            <a:ext cx="3714776" cy="471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/>
          <p:nvPr/>
        </p:nvPicPr>
        <p:blipFill>
          <a:blip r:embed="rId29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143372" y="285728"/>
            <a:ext cx="4357718" cy="47149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600076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Morphologie et dimorphisme sexuel chez le mâle et la femelle de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Ascaris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lumbricoïdes</a:t>
            </a:r>
            <a:r>
              <a:rPr kumimoji="0" lang="fr-FR" sz="2400" b="0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24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8662" y="542926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MALE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43636" y="5429264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FEMELLE</a:t>
            </a:r>
            <a:endParaRPr lang="fr-FR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071546"/>
            <a:ext cx="6143668" cy="435771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428860" y="5786454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Ascaris </a:t>
            </a:r>
            <a:r>
              <a:rPr lang="fr-FR" sz="24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lumbricoïdes</a:t>
            </a:r>
            <a:r>
              <a:rPr lang="fr-FR" sz="24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0" y="-692497"/>
            <a:ext cx="9144000" cy="72019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/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Ordre  2 : </a:t>
            </a:r>
            <a:r>
              <a:rPr kumimoji="0" lang="fr-FR" sz="28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Strongyloїdes</a:t>
            </a:r>
            <a:endParaRPr kumimoji="0" lang="fr-FR" sz="2800" b="1" i="0" u="sng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parasitaire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monogénétique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avec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stade larvaire libre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Développ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ment  larvaire en eau douce ou sur terre humide.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Ankylostoma</a:t>
            </a:r>
            <a:r>
              <a:rPr kumimoji="0" lang="fr-FR" sz="28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duodenale</a:t>
            </a:r>
            <a:r>
              <a:rPr kumimoji="0" lang="fr-FR" sz="28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(ankylostome),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œufs 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embryonnés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pénétration de la larve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(au 3</a:t>
            </a:r>
            <a:r>
              <a:rPr kumimoji="0" lang="fr-FR" sz="2800" b="1" i="0" u="none" strike="noStrike" cap="none" normalizeH="0" baseline="3000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ème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stade) du parasite se fait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 voie </a:t>
            </a: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cutanée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responsable de l’</a:t>
            </a:r>
            <a:r>
              <a:rPr lang="fr-FR" sz="2800" b="1" dirty="0" err="1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ankylostomose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.</a:t>
            </a: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0" y="-5417"/>
            <a:ext cx="9144000" cy="65556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32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3200" b="1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PHYLUM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DES  ANNELIDES</a:t>
            </a:r>
            <a:endParaRPr lang="fr-FR" sz="32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32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72519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56845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Corps formé de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feuillets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embryonnaires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lang="fr-FR" sz="24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ectoderme</a:t>
            </a:r>
            <a:r>
              <a:rPr kumimoji="0" lang="fr-FR" sz="3200" b="1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+ </a:t>
            </a:r>
            <a:r>
              <a:rPr lang="fr-FR" sz="32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mésoderme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lang="fr-FR" sz="32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endoderme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lang="fr-FR" sz="2000" b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568450" algn="l"/>
              </a:tabLst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Suivant le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devenir du mésoderme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 groupes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lang="fr-FR" sz="20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rgbClr val="8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lang="en-US" sz="2800" b="1" dirty="0" smtClean="0">
              <a:solidFill>
                <a:srgbClr val="8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lang="en-US" sz="2800" b="1" dirty="0" smtClean="0">
              <a:solidFill>
                <a:srgbClr val="8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en-US" sz="2800" b="1" i="0" u="sng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Plathelminthes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kumimoji="0" lang="en-US" sz="2800" b="1" i="0" u="sng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Némathelminthes</a:t>
            </a:r>
            <a:endParaRPr kumimoji="0" lang="fr-FR" sz="2800" b="0" i="0" u="sng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kumimoji="0" lang="en-US" sz="3200" b="1" i="0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r>
              <a:rPr kumimoji="0" lang="en-US" sz="3200" b="1" i="0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                           </a:t>
            </a:r>
            <a:r>
              <a:rPr kumimoji="0" lang="en-US" sz="3200" b="1" i="0" u="sng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3200" b="1" i="0" u="sng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Annelides</a:t>
            </a:r>
            <a:endParaRPr lang="en-US" sz="1600" b="1" u="sng" dirty="0">
              <a:solidFill>
                <a:srgbClr val="FFC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lang="en-US" sz="1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568450" algn="l"/>
              </a:tabLst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 flipH="1">
            <a:off x="3563888" y="2060848"/>
            <a:ext cx="2448272" cy="93610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6300192" y="2060848"/>
            <a:ext cx="936104" cy="26642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539552" y="2924944"/>
            <a:ext cx="3384376" cy="7920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Acœlomates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724128" y="4869160"/>
            <a:ext cx="3096344" cy="7920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Cœlomates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dirty="0"/>
          </a:p>
        </p:txBody>
      </p:sp>
      <p:cxnSp>
        <p:nvCxnSpPr>
          <p:cNvPr id="25" name="Connecteur droit avec flèche 24"/>
          <p:cNvCxnSpPr/>
          <p:nvPr/>
        </p:nvCxnSpPr>
        <p:spPr>
          <a:xfrm flipH="1">
            <a:off x="1475656" y="3861048"/>
            <a:ext cx="360040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2915816" y="3861048"/>
            <a:ext cx="504056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7164288" y="5733256"/>
            <a:ext cx="0" cy="7920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3" name="Rectangle 1"/>
          <p:cNvSpPr>
            <a:spLocks noChangeArrowheads="1"/>
          </p:cNvSpPr>
          <p:nvPr/>
        </p:nvSpPr>
        <p:spPr bwMode="auto">
          <a:xfrm>
            <a:off x="323528" y="1196752"/>
            <a:ext cx="8572560" cy="50167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Polych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è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     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Oligoch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è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      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Ach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è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fr-FR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H="1">
            <a:off x="1835696" y="1484784"/>
            <a:ext cx="1440160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>
            <a:off x="3275856" y="1484784"/>
            <a:ext cx="360040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3275856" y="1484784"/>
            <a:ext cx="2952328" cy="15121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8564" y="260648"/>
            <a:ext cx="8463916" cy="8309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3 classes selon l’importance de la garniture en soies de leur corps : </a:t>
            </a:r>
            <a:endParaRPr lang="fr-FR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1" y="0"/>
            <a:ext cx="9144000" cy="63094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1 : Les Polychètes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(poly=nombreuses, chete=soie)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Soies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nombreuses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portées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par des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parapodes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(expansions latérales à fonction locomotrice).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54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 sous-classes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basées sur leur éthologie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Sous-classe des </a:t>
            </a:r>
            <a:r>
              <a:rPr kumimoji="0" lang="fr-FR" sz="24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Polychètes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Errantes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723900" marR="0" lvl="0" indent="-723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-  Corps généralement allongé à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métamérie parfaite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portant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chacun des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parapodes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biramés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723900" marR="0" lvl="0" indent="-723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-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Carnassiers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leurs trompes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dévaginables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pourvus de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mâchoires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+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paragnathes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Nereis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diversicolor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44008" y="5517232"/>
            <a:ext cx="3007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 dirty="0" err="1" smtClean="0">
                <a:solidFill>
                  <a:srgbClr val="FFFF00"/>
                </a:solidFill>
              </a:rPr>
              <a:t>Nereis</a:t>
            </a:r>
            <a:r>
              <a:rPr lang="fr-FR" sz="2800" b="1" i="1" dirty="0" smtClean="0">
                <a:solidFill>
                  <a:srgbClr val="FFFF00"/>
                </a:solidFill>
              </a:rPr>
              <a:t> </a:t>
            </a:r>
            <a:r>
              <a:rPr lang="fr-FR" sz="2800" b="1" i="1" dirty="0" err="1">
                <a:solidFill>
                  <a:srgbClr val="FFFF00"/>
                </a:solidFill>
              </a:rPr>
              <a:t>diversicolor</a:t>
            </a:r>
            <a:r>
              <a:rPr lang="fr-FR" sz="2800" b="1" i="1" dirty="0">
                <a:solidFill>
                  <a:srgbClr val="FFFF00"/>
                </a:solidFill>
              </a:rPr>
              <a:t> </a:t>
            </a:r>
            <a:endParaRPr lang="fr-FR" sz="2800" dirty="0">
              <a:solidFill>
                <a:srgbClr val="FFFF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547664" y="5517232"/>
            <a:ext cx="307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Classe : Polychètes</a:t>
            </a:r>
            <a:endParaRPr lang="fr-FR" sz="2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Description de cette image, également commentée ci-après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3" y="1071546"/>
            <a:ext cx="6165781" cy="4143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282" name="Picture 2" descr="http://upload.wikimedia.org/wikipedia/commons/thumb/c/c1/Nephtys_longosetosa_parapod_scaled.jpg/220px-Nephtys_longosetosa_parapod_sca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857232"/>
            <a:ext cx="5929354" cy="4689583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3563888" y="566124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</a:rPr>
              <a:t>Parapode biramé</a:t>
            </a:r>
            <a:endParaRPr lang="fr-FR" sz="2800" b="1" dirty="0">
              <a:solidFill>
                <a:srgbClr val="FFFF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572396" y="1142984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</a:rPr>
              <a:t>soies</a:t>
            </a:r>
            <a:endParaRPr lang="fr-FR" b="1" dirty="0">
              <a:solidFill>
                <a:srgbClr val="FFFF00"/>
              </a:solidFill>
            </a:endParaRPr>
          </a:p>
        </p:txBody>
      </p:sp>
      <p:cxnSp>
        <p:nvCxnSpPr>
          <p:cNvPr id="6" name="Connecteur droit avec flèche 5"/>
          <p:cNvCxnSpPr>
            <a:stCxn id="4" idx="1"/>
          </p:cNvCxnSpPr>
          <p:nvPr/>
        </p:nvCxnSpPr>
        <p:spPr>
          <a:xfrm flipH="1">
            <a:off x="5643570" y="1373817"/>
            <a:ext cx="1928826" cy="2692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4" idx="1"/>
          </p:cNvCxnSpPr>
          <p:nvPr/>
        </p:nvCxnSpPr>
        <p:spPr>
          <a:xfrm flipH="1">
            <a:off x="5500694" y="1373817"/>
            <a:ext cx="2071702" cy="27695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4" idx="1"/>
          </p:cNvCxnSpPr>
          <p:nvPr/>
        </p:nvCxnSpPr>
        <p:spPr>
          <a:xfrm flipH="1">
            <a:off x="6357950" y="1373817"/>
            <a:ext cx="1214446" cy="91217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5720" y="357166"/>
            <a:ext cx="8429684" cy="163121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1.2. Sous-classe des </a:t>
            </a:r>
            <a:r>
              <a:rPr kumimoji="0" lang="fr-FR" sz="3600" b="1" i="0" u="sng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Polychètes Sédentaires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1854200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369331"/>
            <a:ext cx="9001156" cy="57554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5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8542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  2: 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es Oligochètes 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(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oligo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peu,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chète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=soie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</a:p>
          <a:p>
            <a:pPr marL="0" marR="0" lvl="0" indent="952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8542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Soies peu nombreuses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fixées directement sur le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tégument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(pas de parapodes)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indent="952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Hermaphrodites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protandriques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andros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=mâle ; gamètes mâles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mûrs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avant ceux des femelles) avec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partenaire obligatoire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accouplement,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1854200" algn="l"/>
              </a:tabLst>
            </a:pP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litellum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sécrétant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cocon de ponte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abandonné après le dépôt des spermatozoïdes et des ovules,</a:t>
            </a: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  <a:tab pos="1854200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Grand pouvoir de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régénération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95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18542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Terrestres ou dulcicoles.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95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Lumbricus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herculeus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(Ver de terre ou Lombric)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://t0.gstatic.com/images?q=tbn:ANd9GcS8CSgY0NRlF9g68M4DrW1K5Vyd8dZur60utd3S08mnZWSFLheUy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571480"/>
            <a:ext cx="6635869" cy="500560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75656" y="5805264"/>
            <a:ext cx="6422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32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Lumbricus</a:t>
            </a:r>
            <a:r>
              <a:rPr kumimoji="0" lang="fr-FR" sz="32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herculeus</a:t>
            </a:r>
            <a:r>
              <a:rPr kumimoji="0" lang="fr-FR" sz="32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(ver</a:t>
            </a:r>
            <a:r>
              <a:rPr kumimoji="0" lang="fr-FR" sz="3200" b="1" i="1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 terre)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3200" dirty="0">
              <a:solidFill>
                <a:srgbClr val="FFFF00"/>
              </a:solidFill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 rot="10800000" flipV="1">
            <a:off x="5000628" y="2428868"/>
            <a:ext cx="2928958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7596336" y="1988840"/>
            <a:ext cx="18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>
                <a:solidFill>
                  <a:srgbClr val="FFFF00"/>
                </a:solidFill>
              </a:rPr>
              <a:t>clitellum</a:t>
            </a:r>
            <a:endParaRPr lang="fr-FR" sz="2800" b="1" dirty="0">
              <a:solidFill>
                <a:srgbClr val="FFFF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071802" y="0"/>
            <a:ext cx="315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</a:rPr>
              <a:t>Classe : Oligochètes</a:t>
            </a:r>
            <a:endParaRPr lang="fr-FR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0" y="507831"/>
            <a:ext cx="9144000" cy="575542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3 : </a:t>
            </a:r>
            <a:r>
              <a:rPr kumimoji="0" lang="fr-FR" sz="3200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Achètes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A=sans,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chète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=soie)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 Sans soies et sans  parapodes,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66700" marR="0" lvl="0" indent="-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 aplati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ventralement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comportant un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nombre constant de métamères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(=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33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Ectoparasites vrais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ou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temporaires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 Vertébrés,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de 2 ventouses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l’antérieure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fixatrice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sert à la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succion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la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postérieure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ventrale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est seulement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fixatrice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542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Hermaphrodites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protérandriques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 à maturité et au stade femelle, développement d’un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clitellum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>
                <a:tab pos="18542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Hirudo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officinalis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(la sangsue)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426" name="Picture 2" descr="https://encrypted-tbn3.gstatic.com/images?q=tbn:ANd9GcQbsNJLsdIi7vBhZ1pHSSxk9_-8QrGWpXno_c41qjX4nggN_NOr4-C5_2h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71479"/>
            <a:ext cx="3071834" cy="2810403"/>
          </a:xfrm>
          <a:prstGeom prst="rect">
            <a:avLst/>
          </a:prstGeom>
          <a:noFill/>
        </p:spPr>
      </p:pic>
      <p:pic>
        <p:nvPicPr>
          <p:cNvPr id="1511428" name="Picture 4" descr="https://encrypted-tbn0.gstatic.com/images?q=tbn:ANd9GcRipgzNRSSUO2_0itn1MAyqwHk1K-h1-AqoEyLEXP6qNc-zx-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980728"/>
            <a:ext cx="4357719" cy="2286016"/>
          </a:xfrm>
          <a:prstGeom prst="rect">
            <a:avLst/>
          </a:prstGeom>
          <a:noFill/>
        </p:spPr>
      </p:pic>
      <p:pic>
        <p:nvPicPr>
          <p:cNvPr id="1511430" name="Picture 6" descr="https://encrypted-tbn1.gstatic.com/images?q=tbn:ANd9GcSoyJTOKHCEs-DTog7zSNvK1SJy3q4t4Ktwdg5UapnIHI1ODon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06" y="3500438"/>
            <a:ext cx="3357586" cy="285752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5720" y="5214950"/>
            <a:ext cx="3374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fr-FR" sz="32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Hirudo</a:t>
            </a:r>
            <a:r>
              <a:rPr kumimoji="0" lang="fr-FR" sz="32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officinalis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3200" dirty="0">
              <a:solidFill>
                <a:srgbClr val="FFFF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0"/>
            <a:ext cx="3384376" cy="646331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FFFF00"/>
                </a:solidFill>
              </a:rPr>
              <a:t>Classe: Achètes</a:t>
            </a:r>
            <a:endParaRPr lang="fr-FR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428604"/>
            <a:ext cx="8715436" cy="41549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44500" lvl="0" indent="-26988"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Les Plathelminthes, </a:t>
            </a: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Némathelminthes et les Annélides sont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trois </a:t>
            </a:r>
          </a:p>
          <a:p>
            <a:pPr marL="444500" lvl="0" indent="-26988"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444500" lvl="0" indent="-26988"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phylums  correspondant à un ensemble d’animaux appelés </a:t>
            </a:r>
          </a:p>
          <a:p>
            <a:pPr marL="444500" lvl="0" indent="-26988"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endParaRPr lang="fr-FR" sz="2800" b="1" dirty="0">
              <a:solidFill>
                <a:srgbClr val="FFFF0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444500" lvl="0" indent="-26988"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communément  </a:t>
            </a: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« Vers »,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tous à symétrie bilatérale.</a:t>
            </a:r>
          </a:p>
          <a:p>
            <a:pPr lvl="0" indent="417513" algn="just" fontAlgn="base">
              <a:spcBef>
                <a:spcPct val="0"/>
              </a:spcBef>
              <a:spcAft>
                <a:spcPct val="0"/>
              </a:spcAft>
              <a:tabLst>
                <a:tab pos="1854200" algn="l"/>
              </a:tabLst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-684217"/>
            <a:ext cx="9144000" cy="74789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PHYLUM  DES  PLATHELMINTHES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48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Vers Plats</a:t>
            </a: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b="1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3773083">
            <a:off x="3826668" y="4802982"/>
            <a:ext cx="2119313" cy="1352550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251520" y="277813"/>
            <a:ext cx="8640960" cy="1139825"/>
          </a:xfr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CLASSIFICATION  DES  PLATHELMINTHES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 l="21393" t="8434" r="64345" b="46815"/>
          <a:stretch>
            <a:fillRect/>
          </a:stretch>
        </p:blipFill>
        <p:spPr bwMode="auto">
          <a:xfrm>
            <a:off x="871538" y="4191000"/>
            <a:ext cx="50006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19800" y="4495800"/>
            <a:ext cx="1065213" cy="2095500"/>
          </a:xfrm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237038"/>
            <a:ext cx="965200" cy="2468562"/>
          </a:xfrm>
          <a:prstGeom prst="rect">
            <a:avLst/>
          </a:prstGeom>
          <a:noFill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4191000"/>
            <a:ext cx="742950" cy="2590800"/>
          </a:xfrm>
          <a:prstGeom prst="rect">
            <a:avLst/>
          </a:prstGeom>
          <a:noFill/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0" y="3645024"/>
            <a:ext cx="29837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>
                <a:solidFill>
                  <a:srgbClr val="FFFF00"/>
                </a:solidFill>
                <a:latin typeface="Arial" charset="0"/>
              </a:rPr>
              <a:t>Turbellariés</a:t>
            </a:r>
            <a:r>
              <a:rPr lang="en-US" sz="2000" b="1" dirty="0" smtClean="0">
                <a:solidFill>
                  <a:srgbClr val="FFFF00"/>
                </a:solidFill>
                <a:latin typeface="Arial" charset="0"/>
              </a:rPr>
              <a:t> : </a:t>
            </a:r>
            <a:r>
              <a:rPr lang="en-US" sz="2000" b="1" dirty="0" err="1" smtClean="0">
                <a:solidFill>
                  <a:srgbClr val="FFFF00"/>
                </a:solidFill>
                <a:latin typeface="Arial" charset="0"/>
              </a:rPr>
              <a:t>Planaires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2051720" y="4005064"/>
            <a:ext cx="19672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>
                <a:solidFill>
                  <a:srgbClr val="FFFF00"/>
                </a:solidFill>
                <a:latin typeface="Arial" charset="0"/>
              </a:rPr>
              <a:t>Aspidogastres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4160838" y="3794125"/>
            <a:ext cx="11833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>
                <a:solidFill>
                  <a:srgbClr val="FFFF00"/>
                </a:solidFill>
                <a:latin typeface="Arial" charset="0"/>
              </a:rPr>
              <a:t>Digènes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5578475" y="3794125"/>
            <a:ext cx="16113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>
                <a:solidFill>
                  <a:srgbClr val="FFFF00"/>
                </a:solidFill>
                <a:latin typeface="Arial" charset="0"/>
              </a:rPr>
              <a:t>Monogènes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7505700" y="3794125"/>
            <a:ext cx="1340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>
                <a:solidFill>
                  <a:srgbClr val="FFFF00"/>
                </a:solidFill>
                <a:latin typeface="Arial" charset="0"/>
              </a:rPr>
              <a:t>Cestodes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1143000" y="20574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1116013" y="2060575"/>
            <a:ext cx="7010400" cy="1752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3886200" y="2743200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 flipH="1">
            <a:off x="3048000" y="3276600"/>
            <a:ext cx="838200" cy="4841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>
            <a:off x="3886200" y="3276600"/>
            <a:ext cx="838200" cy="4841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6400800" y="3352800"/>
            <a:ext cx="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683568" y="1628800"/>
            <a:ext cx="23727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srgbClr val="FFFF00"/>
                </a:solidFill>
                <a:latin typeface="Arial" charset="0"/>
              </a:rPr>
              <a:t>Plathelminthes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2411760" y="2852936"/>
            <a:ext cx="19133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srgbClr val="FFFF00"/>
                </a:solidFill>
                <a:latin typeface="Arial" charset="0"/>
              </a:rPr>
              <a:t>Trematodes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3851920" y="3140968"/>
            <a:ext cx="3616424" cy="3717032"/>
          </a:xfrm>
          <a:prstGeom prst="ellipse">
            <a:avLst/>
          </a:prstGeom>
          <a:noFill/>
          <a:ln w="57150">
            <a:solidFill>
              <a:srgbClr val="99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>
              <a:solidFill>
                <a:srgbClr val="993300"/>
              </a:solidFill>
              <a:latin typeface="Arial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596336" y="4149080"/>
            <a:ext cx="1080120" cy="270892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2497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plathelminthes comprennent environ 50 000 espèces et peuvent être libres ou parasites.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uatre classes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Turbellariés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</a:t>
            </a:r>
            <a:r>
              <a:rPr lang="fr-FR" sz="3200" b="1" dirty="0" err="1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Monogènes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</a:t>
            </a: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Cestodes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                                  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    Trématodes</a:t>
            </a:r>
            <a:endParaRPr kumimoji="0" lang="fr-FR" sz="32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   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</a:t>
            </a:r>
            <a:endParaRPr lang="fr-FR" sz="24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          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Digènes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(douves)               </a:t>
            </a:r>
            <a:r>
              <a:rPr lang="fr-FR" sz="28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Aspidogastres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3419872" y="4149080"/>
            <a:ext cx="1872208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5292080" y="4149080"/>
            <a:ext cx="1368152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899592" y="1196752"/>
            <a:ext cx="2952328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2987824" y="1196752"/>
            <a:ext cx="792088" cy="1728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3779912" y="1196752"/>
            <a:ext cx="1512168" cy="2520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779912" y="1196752"/>
            <a:ext cx="3816424" cy="1728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 rot="3242445">
            <a:off x="5630534" y="472831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FF00"/>
                </a:solidFill>
              </a:rPr>
              <a:t>S/classe</a:t>
            </a:r>
            <a:endParaRPr lang="fr-FR" sz="2400" dirty="0">
              <a:solidFill>
                <a:srgbClr val="FFFF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 rot="18872725">
            <a:off x="3390920" y="4686065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FF00"/>
                </a:solidFill>
              </a:rPr>
              <a:t>S/classe</a:t>
            </a:r>
            <a:endParaRPr lang="fr-FR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260648"/>
            <a:ext cx="8640960" cy="163121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des </a:t>
            </a:r>
            <a:r>
              <a:rPr lang="fr-FR" sz="3200" b="1" u="sng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Turbellariés</a:t>
            </a: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6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  <a:sym typeface="Wingdings" pitchFamily="2" charset="2"/>
              </a:rPr>
              <a:t> Ex : </a:t>
            </a:r>
            <a:r>
              <a:rPr lang="fr-FR" sz="32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planaires</a:t>
            </a:r>
          </a:p>
          <a:p>
            <a:pPr marL="342900" indent="-342900"/>
            <a:endParaRPr lang="fr-FR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fr-FR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Vers plats marins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majoritairement libres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/>
          </a:p>
        </p:txBody>
      </p:sp>
      <p:pic>
        <p:nvPicPr>
          <p:cNvPr id="3" name="Image 2"/>
          <p:cNvPicPr/>
          <p:nvPr/>
        </p:nvPicPr>
        <p:blipFill>
          <a:blip r:embed="rId2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3672408" cy="2952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8914" name="Picture 2" descr="http://www.webplongee.com/assets/galleries/440/planaire-ro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276872"/>
            <a:ext cx="3791744" cy="2843808"/>
          </a:xfrm>
          <a:prstGeom prst="rect">
            <a:avLst/>
          </a:prstGeom>
          <a:noFill/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2771800" y="5661248"/>
            <a:ext cx="47525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srgbClr val="FFFF00"/>
                </a:solidFill>
                <a:latin typeface="Arial" charset="0"/>
              </a:rPr>
              <a:t>Planaire</a:t>
            </a:r>
            <a:r>
              <a:rPr lang="en-US" sz="2400" b="1" dirty="0" smtClean="0">
                <a:solidFill>
                  <a:srgbClr val="FFFF00"/>
                </a:solidFill>
                <a:latin typeface="Arial" charset="0"/>
              </a:rPr>
              <a:t> : </a:t>
            </a:r>
            <a:r>
              <a:rPr lang="en-US" sz="2400" b="1" dirty="0" err="1" smtClean="0">
                <a:solidFill>
                  <a:srgbClr val="FFFF00"/>
                </a:solidFill>
                <a:latin typeface="Arial" charset="0"/>
              </a:rPr>
              <a:t>schéma</a:t>
            </a:r>
            <a:r>
              <a:rPr lang="en-US" sz="2400" b="1" dirty="0" smtClean="0">
                <a:solidFill>
                  <a:srgbClr val="FFFF00"/>
                </a:solidFill>
                <a:latin typeface="Arial" charset="0"/>
              </a:rPr>
              <a:t> et photo</a:t>
            </a:r>
            <a:endParaRPr lang="en-US" sz="2000" b="1" dirty="0">
              <a:solidFill>
                <a:srgbClr val="FFFF00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-26801"/>
            <a:ext cx="9144000" cy="68634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Classe des </a:t>
            </a:r>
            <a:r>
              <a:rPr kumimoji="0" lang="fr-FR" sz="3200" b="1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Monogéniens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Adultes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ectoparasites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de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poissons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et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endoparasites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d’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Amphibiens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  de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Chéloniens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d’un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hapteur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de fixation =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ventouses et /ou de crochets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Cycle parasitaire à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développement direct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monoxène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(1 seul hôte)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sans multiplication asexuée à l’état larvaire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monogène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fr-FR" sz="2800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 :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Polystomum</a:t>
            </a:r>
            <a:r>
              <a:rPr kumimoji="0" lang="fr-FR" sz="2800" b="1" i="1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1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integerrimum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parasite de la vessie de la grenouille.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422</Words>
  <Application>Microsoft Office PowerPoint</Application>
  <PresentationFormat>Affichage à l'écran (4:3)</PresentationFormat>
  <Paragraphs>303</Paragraphs>
  <Slides>38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39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CLASSIFICATION  DES  PLATHELMINTHES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HP</dc:creator>
  <cp:lastModifiedBy>habiba</cp:lastModifiedBy>
  <cp:revision>98</cp:revision>
  <dcterms:created xsi:type="dcterms:W3CDTF">2015-09-10T16:51:29Z</dcterms:created>
  <dcterms:modified xsi:type="dcterms:W3CDTF">2015-10-20T20:59:59Z</dcterms:modified>
</cp:coreProperties>
</file>